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88" r:id="rId5"/>
    <p:sldId id="289" r:id="rId6"/>
    <p:sldId id="273" r:id="rId7"/>
    <p:sldId id="290" r:id="rId8"/>
    <p:sldId id="291" r:id="rId9"/>
    <p:sldId id="292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22-Sep-22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22-Sep-22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22-Sep-22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CLOUD TECHNOLOGY FUNDAMENTALS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COURSE CODE:</a:t>
            </a:r>
            <a:r>
              <a:rPr lang="en-US" b="1" dirty="0" smtClean="0">
                <a:solidFill>
                  <a:srgbClr val="002060"/>
                </a:solidFill>
              </a:rPr>
              <a:t>21UCA501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TITLE: </a:t>
            </a:r>
            <a:r>
              <a:rPr lang="en-US" b="1" dirty="0">
                <a:solidFill>
                  <a:srgbClr val="002060"/>
                </a:solidFill>
              </a:rPr>
              <a:t>Salesforce.com and CRM </a:t>
            </a:r>
            <a:r>
              <a:rPr lang="en-US" b="1" dirty="0" err="1" smtClean="0">
                <a:solidFill>
                  <a:srgbClr val="002060"/>
                </a:solidFill>
              </a:rPr>
              <a:t>SaaS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YEAR: </a:t>
            </a:r>
            <a:r>
              <a:rPr lang="en-US" b="1" dirty="0" smtClean="0">
                <a:solidFill>
                  <a:srgbClr val="002060"/>
                </a:solidFill>
              </a:rPr>
              <a:t>III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b="1" smtClean="0">
                <a:solidFill>
                  <a:srgbClr val="FF0000"/>
                </a:solidFill>
              </a:rPr>
              <a:t>Thank </a:t>
            </a:r>
            <a:r>
              <a:rPr lang="en-US" sz="6000" b="1" dirty="0" smtClean="0">
                <a:solidFill>
                  <a:srgbClr val="FF0000"/>
                </a:solidFill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797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Software as a Service (</a:t>
            </a:r>
            <a:r>
              <a:rPr lang="en-US" dirty="0" err="1">
                <a:solidFill>
                  <a:srgbClr val="FF0000"/>
                </a:solidFill>
              </a:rPr>
              <a:t>SaaS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is the </a:t>
            </a:r>
            <a:r>
              <a:rPr lang="en-US" dirty="0">
                <a:solidFill>
                  <a:srgbClr val="FF0000"/>
                </a:solidFill>
              </a:rPr>
              <a:t>Customer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Relationship Management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software </a:t>
            </a:r>
            <a:r>
              <a:rPr lang="en-US" dirty="0"/>
              <a:t>offered by </a:t>
            </a:r>
            <a:r>
              <a:rPr lang="en-US" dirty="0">
                <a:solidFill>
                  <a:srgbClr val="FF0000"/>
                </a:solidFill>
              </a:rPr>
              <a:t>Salesforce.com</a:t>
            </a:r>
            <a:r>
              <a:rPr lang="en-US" dirty="0"/>
              <a:t> whose solution offers </a:t>
            </a:r>
            <a:r>
              <a:rPr lang="en-US" dirty="0">
                <a:solidFill>
                  <a:srgbClr val="FF0000"/>
                </a:solidFill>
              </a:rPr>
              <a:t>sales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service,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support, </a:t>
            </a:r>
            <a:r>
              <a:rPr lang="en-US" dirty="0" smtClean="0">
                <a:solidFill>
                  <a:srgbClr val="FF0000"/>
                </a:solidFill>
              </a:rPr>
              <a:t>marketing, content</a:t>
            </a:r>
            <a:r>
              <a:rPr lang="en-US" dirty="0">
                <a:solidFill>
                  <a:srgbClr val="FF0000"/>
                </a:solidFill>
              </a:rPr>
              <a:t>, analytical </a:t>
            </a:r>
            <a:r>
              <a:rPr lang="en-US" dirty="0" smtClean="0">
                <a:solidFill>
                  <a:srgbClr val="FF0000"/>
                </a:solidFill>
              </a:rPr>
              <a:t>analysis.</a:t>
            </a:r>
          </a:p>
          <a:p>
            <a:r>
              <a:rPr lang="en-US" dirty="0"/>
              <a:t>platform called </a:t>
            </a:r>
            <a:r>
              <a:rPr lang="en-US" dirty="0">
                <a:solidFill>
                  <a:srgbClr val="FF0000"/>
                </a:solidFill>
              </a:rPr>
              <a:t>Chatter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/>
              <a:t>Salesforce.com was founded in </a:t>
            </a:r>
            <a:r>
              <a:rPr lang="en-US" dirty="0">
                <a:solidFill>
                  <a:srgbClr val="FF0000"/>
                </a:solidFill>
              </a:rPr>
              <a:t>1999 by a group of Oracle executives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early </a:t>
            </a:r>
            <a:r>
              <a:rPr lang="en-US" dirty="0">
                <a:solidFill>
                  <a:srgbClr val="FF0000"/>
                </a:solidFill>
              </a:rPr>
              <a:t>adopters</a:t>
            </a:r>
            <a:r>
              <a:rPr lang="en-US" dirty="0"/>
              <a:t> of many </a:t>
            </a:r>
            <a:r>
              <a:rPr lang="en-US" dirty="0" smtClean="0"/>
              <a:t>of the </a:t>
            </a:r>
            <a:r>
              <a:rPr lang="en-US" dirty="0">
                <a:solidFill>
                  <a:srgbClr val="FF0000"/>
                </a:solidFill>
              </a:rPr>
              <a:t>technologies </a:t>
            </a:r>
            <a:r>
              <a:rPr lang="en-US" dirty="0"/>
              <a:t>that are becoming </a:t>
            </a:r>
            <a:r>
              <a:rPr lang="en-US" dirty="0">
                <a:solidFill>
                  <a:srgbClr val="FF0000"/>
                </a:solidFill>
              </a:rPr>
              <a:t>cloud computing staples</a:t>
            </a:r>
            <a:r>
              <a:rPr lang="en-US" dirty="0"/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/>
              <a:t>Salesforce.com extended its </a:t>
            </a:r>
            <a:r>
              <a:rPr lang="en-US" dirty="0" err="1">
                <a:solidFill>
                  <a:srgbClr val="FF0000"/>
                </a:solidFill>
              </a:rPr>
              <a:t>SaaS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offering to allow </a:t>
            </a:r>
            <a:r>
              <a:rPr lang="en-US" dirty="0">
                <a:solidFill>
                  <a:srgbClr val="FF0000"/>
                </a:solidFill>
              </a:rPr>
              <a:t>developers to create </a:t>
            </a:r>
            <a:r>
              <a:rPr lang="en-US" dirty="0" smtClean="0"/>
              <a:t>add-on </a:t>
            </a:r>
            <a:r>
              <a:rPr lang="en-US" dirty="0" smtClean="0">
                <a:solidFill>
                  <a:srgbClr val="FF0000"/>
                </a:solidFill>
              </a:rPr>
              <a:t>applications.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Essentially turning </a:t>
            </a:r>
            <a:r>
              <a:rPr lang="en-US" dirty="0"/>
              <a:t>the </a:t>
            </a:r>
            <a:r>
              <a:rPr lang="en-US" dirty="0" err="1">
                <a:solidFill>
                  <a:srgbClr val="FF0000"/>
                </a:solidFill>
              </a:rPr>
              <a:t>SaaS</a:t>
            </a:r>
            <a:r>
              <a:rPr lang="en-US" dirty="0">
                <a:solidFill>
                  <a:srgbClr val="FF0000"/>
                </a:solidFill>
              </a:rPr>
              <a:t> service </a:t>
            </a:r>
            <a:r>
              <a:rPr lang="en-US" dirty="0"/>
              <a:t>into a </a:t>
            </a:r>
            <a:r>
              <a:rPr lang="en-US" dirty="0">
                <a:solidFill>
                  <a:srgbClr val="FF0000"/>
                </a:solidFill>
              </a:rPr>
              <a:t>Platform as a Service (</a:t>
            </a:r>
            <a:r>
              <a:rPr lang="en-US" dirty="0" err="1">
                <a:solidFill>
                  <a:srgbClr val="FF0000"/>
                </a:solidFill>
              </a:rPr>
              <a:t>PaaS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offering called the </a:t>
            </a:r>
            <a:r>
              <a:rPr lang="en-US" dirty="0">
                <a:solidFill>
                  <a:srgbClr val="FF0000"/>
                </a:solidFill>
              </a:rPr>
              <a:t>Force.com</a:t>
            </a:r>
          </a:p>
          <a:p>
            <a:r>
              <a:rPr lang="en-US" dirty="0">
                <a:solidFill>
                  <a:srgbClr val="FF0000"/>
                </a:solidFill>
              </a:rPr>
              <a:t>Applications built </a:t>
            </a:r>
            <a:r>
              <a:rPr lang="en-US" dirty="0"/>
              <a:t>on </a:t>
            </a:r>
            <a:r>
              <a:rPr lang="en-US" dirty="0">
                <a:solidFill>
                  <a:srgbClr val="FF0000"/>
                </a:solidFill>
              </a:rPr>
              <a:t>Force.co</a:t>
            </a:r>
            <a:r>
              <a:rPr lang="en-US" dirty="0"/>
              <a:t>m are in the form of the </a:t>
            </a:r>
            <a:r>
              <a:rPr lang="en-US" dirty="0">
                <a:solidFill>
                  <a:srgbClr val="FF0000"/>
                </a:solidFill>
              </a:rPr>
              <a:t>Java</a:t>
            </a:r>
            <a:r>
              <a:rPr lang="en-US" dirty="0"/>
              <a:t> variant called </a:t>
            </a:r>
            <a:r>
              <a:rPr lang="en-US" dirty="0">
                <a:solidFill>
                  <a:srgbClr val="FF0000"/>
                </a:solidFill>
              </a:rPr>
              <a:t>Apex</a:t>
            </a:r>
            <a:r>
              <a:rPr lang="en-US" dirty="0"/>
              <a:t> using an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XML</a:t>
            </a:r>
            <a:r>
              <a:rPr lang="en-US" dirty="0" smtClean="0"/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44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syntax</a:t>
            </a:r>
            <a:r>
              <a:rPr lang="en-US" dirty="0"/>
              <a:t> for creating user interfaces in </a:t>
            </a:r>
            <a:r>
              <a:rPr lang="en-US" dirty="0">
                <a:solidFill>
                  <a:srgbClr val="FF0000"/>
                </a:solidFill>
              </a:rPr>
              <a:t>HTM</a:t>
            </a:r>
            <a:r>
              <a:rPr lang="en-US" dirty="0"/>
              <a:t>L, </a:t>
            </a:r>
            <a:r>
              <a:rPr lang="en-US" dirty="0">
                <a:solidFill>
                  <a:srgbClr val="FF0000"/>
                </a:solidFill>
              </a:rPr>
              <a:t>Ajax, and </a:t>
            </a:r>
            <a:r>
              <a:rPr lang="en-US" dirty="0" smtClean="0">
                <a:solidFill>
                  <a:srgbClr val="FF0000"/>
                </a:solidFill>
              </a:rPr>
              <a:t>Flex.</a:t>
            </a:r>
          </a:p>
          <a:p>
            <a:r>
              <a:rPr lang="en-US" dirty="0" smtClean="0"/>
              <a:t>Essentially turning </a:t>
            </a:r>
            <a:r>
              <a:rPr lang="en-US" dirty="0"/>
              <a:t>the </a:t>
            </a:r>
            <a:r>
              <a:rPr lang="en-US" dirty="0" err="1">
                <a:solidFill>
                  <a:srgbClr val="FF0000"/>
                </a:solidFill>
              </a:rPr>
              <a:t>SaaS</a:t>
            </a:r>
            <a:r>
              <a:rPr lang="en-US" dirty="0">
                <a:solidFill>
                  <a:srgbClr val="FF0000"/>
                </a:solidFill>
              </a:rPr>
              <a:t> service </a:t>
            </a:r>
            <a:r>
              <a:rPr lang="en-US" dirty="0"/>
              <a:t>into a </a:t>
            </a:r>
            <a:r>
              <a:rPr lang="en-US" dirty="0">
                <a:solidFill>
                  <a:srgbClr val="FF0000"/>
                </a:solidFill>
              </a:rPr>
              <a:t>Platform as a Service (</a:t>
            </a:r>
            <a:r>
              <a:rPr lang="en-US" dirty="0" err="1">
                <a:solidFill>
                  <a:srgbClr val="FF0000"/>
                </a:solidFill>
              </a:rPr>
              <a:t>PaaS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offering called the </a:t>
            </a:r>
            <a:r>
              <a:rPr lang="en-US" dirty="0">
                <a:solidFill>
                  <a:srgbClr val="FF0000"/>
                </a:solidFill>
              </a:rPr>
              <a:t>Force.com</a:t>
            </a:r>
          </a:p>
          <a:p>
            <a:pPr algn="just"/>
            <a:r>
              <a:rPr lang="en-US" dirty="0"/>
              <a:t>Nearly a </a:t>
            </a:r>
            <a:r>
              <a:rPr lang="en-US" dirty="0">
                <a:solidFill>
                  <a:srgbClr val="FF0000"/>
                </a:solidFill>
              </a:rPr>
              <a:t>thousand applications </a:t>
            </a:r>
            <a:r>
              <a:rPr lang="en-US" dirty="0" smtClean="0"/>
              <a:t>now exist </a:t>
            </a:r>
            <a:r>
              <a:rPr lang="en-US" dirty="0"/>
              <a:t>for this platform from </a:t>
            </a:r>
            <a:r>
              <a:rPr lang="en-US" dirty="0">
                <a:solidFill>
                  <a:srgbClr val="FF0000"/>
                </a:solidFill>
              </a:rPr>
              <a:t>hundreds</a:t>
            </a:r>
            <a:r>
              <a:rPr lang="en-US" dirty="0"/>
              <a:t> of vendors.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2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8305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445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Defining Identity as a Service (</a:t>
            </a:r>
            <a:r>
              <a:rPr lang="en-US" b="1" dirty="0" err="1">
                <a:solidFill>
                  <a:srgbClr val="FF0000"/>
                </a:solidFill>
              </a:rPr>
              <a:t>IDaaS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 algn="just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establishment and proof </a:t>
            </a:r>
            <a:r>
              <a:rPr lang="en-US" dirty="0"/>
              <a:t>of an identity is a central </a:t>
            </a:r>
            <a:r>
              <a:rPr lang="en-US" dirty="0">
                <a:solidFill>
                  <a:srgbClr val="FF0000"/>
                </a:solidFill>
              </a:rPr>
              <a:t>network</a:t>
            </a:r>
            <a:r>
              <a:rPr lang="en-US" dirty="0"/>
              <a:t> </a:t>
            </a:r>
            <a:r>
              <a:rPr lang="en-US" dirty="0" smtClean="0"/>
              <a:t>function.</a:t>
            </a:r>
          </a:p>
          <a:p>
            <a:pPr marL="0" indent="0" algn="just">
              <a:buNone/>
            </a:pPr>
            <a:endParaRPr lang="en-US" sz="1100" dirty="0" smtClean="0"/>
          </a:p>
          <a:p>
            <a:pPr algn="just"/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identity service </a:t>
            </a:r>
            <a:r>
              <a:rPr lang="en-US" dirty="0"/>
              <a:t>is </a:t>
            </a:r>
            <a:r>
              <a:rPr lang="en-US" dirty="0" smtClean="0"/>
              <a:t>one that </a:t>
            </a:r>
            <a:r>
              <a:rPr lang="en-US" dirty="0"/>
              <a:t>stores the information associated with a </a:t>
            </a:r>
            <a:r>
              <a:rPr lang="en-US" dirty="0">
                <a:solidFill>
                  <a:srgbClr val="FF0000"/>
                </a:solidFill>
              </a:rPr>
              <a:t>digital entity </a:t>
            </a:r>
            <a:r>
              <a:rPr lang="en-US" dirty="0"/>
              <a:t>in a form that can be </a:t>
            </a:r>
            <a:r>
              <a:rPr lang="en-US" dirty="0">
                <a:solidFill>
                  <a:srgbClr val="FF0000"/>
                </a:solidFill>
              </a:rPr>
              <a:t>queried and </a:t>
            </a:r>
            <a:r>
              <a:rPr lang="en-US" dirty="0" smtClean="0">
                <a:solidFill>
                  <a:srgbClr val="FF0000"/>
                </a:solidFill>
              </a:rPr>
              <a:t>managed</a:t>
            </a:r>
            <a:r>
              <a:rPr lang="en-US" dirty="0" smtClean="0"/>
              <a:t> for </a:t>
            </a:r>
            <a:r>
              <a:rPr lang="en-US" dirty="0"/>
              <a:t>use in </a:t>
            </a:r>
            <a:r>
              <a:rPr lang="en-US" dirty="0">
                <a:solidFill>
                  <a:srgbClr val="FF0000"/>
                </a:solidFill>
              </a:rPr>
              <a:t>electronic </a:t>
            </a:r>
            <a:r>
              <a:rPr lang="en-US" dirty="0" smtClean="0">
                <a:solidFill>
                  <a:srgbClr val="FF0000"/>
                </a:solidFill>
              </a:rPr>
              <a:t>transactions.</a:t>
            </a:r>
          </a:p>
          <a:p>
            <a:r>
              <a:rPr lang="en-US" dirty="0"/>
              <a:t>Identity services have as their core functions: </a:t>
            </a:r>
            <a:r>
              <a:rPr lang="en-US" dirty="0">
                <a:solidFill>
                  <a:srgbClr val="FF0000"/>
                </a:solidFill>
              </a:rPr>
              <a:t>a data store</a:t>
            </a:r>
            <a:r>
              <a:rPr lang="en-US" dirty="0"/>
              <a:t>, </a:t>
            </a:r>
            <a:r>
              <a:rPr lang="en-US" dirty="0" smtClean="0">
                <a:solidFill>
                  <a:srgbClr val="FF0000"/>
                </a:solidFill>
              </a:rPr>
              <a:t>a query </a:t>
            </a:r>
            <a:r>
              <a:rPr lang="en-US" dirty="0">
                <a:solidFill>
                  <a:srgbClr val="FF0000"/>
                </a:solidFill>
              </a:rPr>
              <a:t>engine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a policy engine </a:t>
            </a:r>
            <a:r>
              <a:rPr lang="en-US" dirty="0"/>
              <a:t>that maintains data integrity.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02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Defining Identity as a Service (</a:t>
            </a:r>
            <a:r>
              <a:rPr lang="en-US" b="1" dirty="0" err="1">
                <a:solidFill>
                  <a:srgbClr val="FF0000"/>
                </a:solidFill>
              </a:rPr>
              <a:t>IDaaS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 algn="just"/>
            <a:r>
              <a:rPr lang="en-US" dirty="0">
                <a:solidFill>
                  <a:srgbClr val="FF0000"/>
                </a:solidFill>
              </a:rPr>
              <a:t>Distributed transaction </a:t>
            </a:r>
            <a:r>
              <a:rPr lang="en-US" dirty="0"/>
              <a:t>systems such as </a:t>
            </a:r>
            <a:r>
              <a:rPr lang="en-US" dirty="0">
                <a:solidFill>
                  <a:srgbClr val="FF0000"/>
                </a:solidFill>
              </a:rPr>
              <a:t>internetworks</a:t>
            </a:r>
            <a:r>
              <a:rPr lang="en-US" dirty="0"/>
              <a:t> or cloud computing systems magnify the </a:t>
            </a:r>
            <a:r>
              <a:rPr lang="en-US" dirty="0" smtClean="0">
                <a:solidFill>
                  <a:srgbClr val="FF0000"/>
                </a:solidFill>
              </a:rPr>
              <a:t>difficulties faced </a:t>
            </a:r>
            <a:r>
              <a:rPr lang="en-US" dirty="0"/>
              <a:t>by </a:t>
            </a:r>
            <a:r>
              <a:rPr lang="en-US" dirty="0">
                <a:solidFill>
                  <a:srgbClr val="FF0000"/>
                </a:solidFill>
              </a:rPr>
              <a:t>identity management </a:t>
            </a:r>
            <a:r>
              <a:rPr lang="en-US" dirty="0" smtClean="0">
                <a:solidFill>
                  <a:srgbClr val="FF0000"/>
                </a:solidFill>
              </a:rPr>
              <a:t>systems </a:t>
            </a:r>
            <a:r>
              <a:rPr lang="en-US" sz="1100" dirty="0" smtClean="0">
                <a:solidFill>
                  <a:srgbClr val="FF0000"/>
                </a:solidFill>
              </a:rPr>
              <a:t>  </a:t>
            </a:r>
          </a:p>
          <a:p>
            <a:pPr marL="0" indent="0" algn="just">
              <a:buNone/>
            </a:pPr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 smtClean="0">
                <a:solidFill>
                  <a:srgbClr val="FF0000"/>
                </a:solidFill>
              </a:rPr>
              <a:t>       </a:t>
            </a:r>
            <a:r>
              <a:rPr lang="en-US" dirty="0" smtClean="0"/>
              <a:t>exposing </a:t>
            </a:r>
            <a:r>
              <a:rPr lang="en-US" dirty="0"/>
              <a:t>a much larger attack </a:t>
            </a:r>
            <a:r>
              <a:rPr lang="en-US" dirty="0" smtClean="0"/>
              <a:t>surface</a:t>
            </a:r>
          </a:p>
          <a:p>
            <a:pPr marL="0" indent="0" algn="just">
              <a:buNone/>
            </a:pPr>
            <a:r>
              <a:rPr lang="en-US" dirty="0" smtClean="0"/>
              <a:t>    Whether </a:t>
            </a:r>
            <a:r>
              <a:rPr lang="en-US" dirty="0"/>
              <a:t>it is network </a:t>
            </a:r>
            <a:r>
              <a:rPr lang="en-US" dirty="0">
                <a:solidFill>
                  <a:srgbClr val="FF0000"/>
                </a:solidFill>
              </a:rPr>
              <a:t>traffic </a:t>
            </a:r>
            <a:r>
              <a:rPr lang="en-US" dirty="0" smtClean="0">
                <a:solidFill>
                  <a:srgbClr val="FF0000"/>
                </a:solidFill>
              </a:rPr>
              <a:t>protection</a:t>
            </a:r>
            <a:r>
              <a:rPr lang="en-US" dirty="0" smtClean="0"/>
              <a:t>,    </a:t>
            </a:r>
            <a:r>
              <a:rPr lang="en-US" dirty="0" smtClean="0">
                <a:solidFill>
                  <a:srgbClr val="FF0000"/>
                </a:solidFill>
              </a:rPr>
              <a:t>privileged </a:t>
            </a:r>
            <a:r>
              <a:rPr lang="en-US" dirty="0">
                <a:solidFill>
                  <a:srgbClr val="FF0000"/>
                </a:solidFill>
              </a:rPr>
              <a:t>resource access</a:t>
            </a:r>
            <a:r>
              <a:rPr lang="en-US" dirty="0"/>
              <a:t>, or </a:t>
            </a:r>
            <a:r>
              <a:rPr lang="en-US" dirty="0">
                <a:solidFill>
                  <a:srgbClr val="FF0000"/>
                </a:solidFill>
              </a:rPr>
              <a:t>some other defined right or privilege</a:t>
            </a:r>
            <a:r>
              <a:rPr lang="en-US" dirty="0"/>
              <a:t>, the validated authorization of an object based on its </a:t>
            </a:r>
            <a:r>
              <a:rPr lang="en-US" dirty="0">
                <a:solidFill>
                  <a:srgbClr val="FF0000"/>
                </a:solidFill>
              </a:rPr>
              <a:t>identity is the central tenet </a:t>
            </a:r>
            <a:r>
              <a:rPr lang="en-US" dirty="0"/>
              <a:t>of </a:t>
            </a:r>
            <a:r>
              <a:rPr lang="en-US" dirty="0">
                <a:solidFill>
                  <a:srgbClr val="FF0000"/>
                </a:solidFill>
              </a:rPr>
              <a:t>secure network design</a:t>
            </a:r>
            <a:r>
              <a:rPr lang="en-US" dirty="0"/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72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Defining Identity as a Service (</a:t>
            </a:r>
            <a:r>
              <a:rPr lang="en-US" b="1" dirty="0" err="1">
                <a:solidFill>
                  <a:srgbClr val="FF0000"/>
                </a:solidFill>
              </a:rPr>
              <a:t>IDaaS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 algn="just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this regard, establishing </a:t>
            </a:r>
            <a:r>
              <a:rPr lang="en-US" dirty="0">
                <a:solidFill>
                  <a:srgbClr val="FF0000"/>
                </a:solidFill>
              </a:rPr>
              <a:t>identity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may be seen as the </a:t>
            </a:r>
            <a:r>
              <a:rPr lang="en-US" dirty="0">
                <a:solidFill>
                  <a:srgbClr val="FF0000"/>
                </a:solidFill>
              </a:rPr>
              <a:t>key to obtaining trust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to anything that an </a:t>
            </a:r>
            <a:r>
              <a:rPr lang="en-US" dirty="0">
                <a:solidFill>
                  <a:srgbClr val="FF0000"/>
                </a:solidFill>
              </a:rPr>
              <a:t>object or entity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wants to </a:t>
            </a:r>
            <a:r>
              <a:rPr lang="en-US" dirty="0">
                <a:solidFill>
                  <a:srgbClr val="FF0000"/>
                </a:solidFill>
              </a:rPr>
              <a:t>claim ownership of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endParaRPr lang="en-US" sz="1100" dirty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.</a:t>
            </a:r>
            <a:r>
              <a:rPr lang="en-US" dirty="0"/>
              <a:t> Services that provide </a:t>
            </a:r>
            <a:r>
              <a:rPr lang="en-US" dirty="0">
                <a:solidFill>
                  <a:srgbClr val="FF0000"/>
                </a:solidFill>
              </a:rPr>
              <a:t>digital identity management as a service</a:t>
            </a:r>
            <a:r>
              <a:rPr lang="en-US" dirty="0"/>
              <a:t> have been part of </a:t>
            </a:r>
            <a:r>
              <a:rPr lang="en-US" dirty="0" smtClean="0"/>
              <a:t>internetworked systems from Day One.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The </a:t>
            </a:r>
            <a:r>
              <a:rPr lang="en-US" dirty="0" smtClean="0"/>
              <a:t>Domain </a:t>
            </a:r>
            <a:r>
              <a:rPr lang="en-US" dirty="0" smtClean="0">
                <a:solidFill>
                  <a:srgbClr val="FF0000"/>
                </a:solidFill>
              </a:rPr>
              <a:t>Name </a:t>
            </a:r>
            <a:r>
              <a:rPr lang="en-US" dirty="0">
                <a:solidFill>
                  <a:srgbClr val="FF0000"/>
                </a:solidFill>
              </a:rPr>
              <a:t>Service can run on a private </a:t>
            </a:r>
            <a:r>
              <a:rPr lang="en-US" dirty="0" smtClean="0">
                <a:solidFill>
                  <a:srgbClr val="FF0000"/>
                </a:solidFill>
              </a:rPr>
              <a:t>network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84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Defining Identity as a Service (</a:t>
            </a:r>
            <a:r>
              <a:rPr lang="en-US" b="1" dirty="0" err="1">
                <a:solidFill>
                  <a:srgbClr val="FF0000"/>
                </a:solidFill>
              </a:rPr>
              <a:t>IDaaS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/>
              <a:t>The name servers that run the various Internet </a:t>
            </a:r>
            <a:r>
              <a:rPr lang="en-US" dirty="0" smtClean="0"/>
              <a:t>domains </a:t>
            </a:r>
            <a:r>
              <a:rPr lang="en-US" dirty="0" smtClean="0">
                <a:solidFill>
                  <a:srgbClr val="FF0000"/>
                </a:solidFill>
              </a:rPr>
              <a:t>(.</a:t>
            </a:r>
            <a:r>
              <a:rPr lang="en-US" dirty="0">
                <a:solidFill>
                  <a:srgbClr val="FF0000"/>
                </a:solidFill>
              </a:rPr>
              <a:t>COM, .ORG, .EDU, .MIL, .TV, .RU, and so on) </a:t>
            </a:r>
            <a:r>
              <a:rPr lang="en-US" i="1" dirty="0">
                <a:solidFill>
                  <a:srgbClr val="FF0000"/>
                </a:solidFill>
              </a:rPr>
              <a:t>are </a:t>
            </a:r>
            <a:r>
              <a:rPr lang="en-US" dirty="0" err="1">
                <a:solidFill>
                  <a:srgbClr val="FF0000"/>
                </a:solidFill>
              </a:rPr>
              <a:t>IDaaS</a:t>
            </a:r>
            <a:r>
              <a:rPr lang="en-US" dirty="0">
                <a:solidFill>
                  <a:srgbClr val="FF0000"/>
                </a:solidFill>
              </a:rPr>
              <a:t> servers</a:t>
            </a:r>
            <a:r>
              <a:rPr lang="en-US" dirty="0"/>
              <a:t>.</a:t>
            </a:r>
            <a:endParaRPr lang="en-US" sz="1100" dirty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Services that provide </a:t>
            </a:r>
            <a:r>
              <a:rPr lang="en-US" dirty="0" smtClean="0">
                <a:solidFill>
                  <a:srgbClr val="FF0000"/>
                </a:solidFill>
              </a:rPr>
              <a:t>digital identity management as a service</a:t>
            </a:r>
            <a:r>
              <a:rPr lang="en-US" dirty="0" smtClean="0"/>
              <a:t> have been part of internetworked systems from Day One.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Domain </a:t>
            </a:r>
            <a:r>
              <a:rPr lang="en-US" dirty="0" smtClean="0">
                <a:solidFill>
                  <a:srgbClr val="FF0000"/>
                </a:solidFill>
              </a:rPr>
              <a:t>Name Service can run on a private network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70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470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33</cp:revision>
  <dcterms:created xsi:type="dcterms:W3CDTF">2006-08-16T00:00:00Z</dcterms:created>
  <dcterms:modified xsi:type="dcterms:W3CDTF">2022-09-22T05:04:54Z</dcterms:modified>
</cp:coreProperties>
</file>